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75" r:id="rId2"/>
    <p:sldId id="271" r:id="rId3"/>
    <p:sldId id="278" r:id="rId4"/>
    <p:sldId id="280" r:id="rId5"/>
    <p:sldId id="281" r:id="rId6"/>
    <p:sldId id="282" r:id="rId7"/>
    <p:sldId id="283" r:id="rId8"/>
    <p:sldId id="284" r:id="rId9"/>
    <p:sldId id="287" r:id="rId10"/>
    <p:sldId id="288" r:id="rId11"/>
    <p:sldId id="285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270" r:id="rId27"/>
  </p:sldIdLst>
  <p:sldSz cx="9144000" cy="6858000" type="screen4x3"/>
  <p:notesSz cx="6669088" cy="9928225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66"/>
    <a:srgbClr val="000000"/>
    <a:srgbClr val="1B2562"/>
    <a:srgbClr val="D5CDB6"/>
    <a:srgbClr val="E2D3B2"/>
    <a:srgbClr val="490514"/>
    <a:srgbClr val="D2E020"/>
    <a:srgbClr val="FFFF00"/>
    <a:srgbClr val="FF0066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94671" autoAdjust="0"/>
  </p:normalViewPr>
  <p:slideViewPr>
    <p:cSldViewPr>
      <p:cViewPr varScale="1">
        <p:scale>
          <a:sx n="76" d="100"/>
          <a:sy n="76" d="100"/>
        </p:scale>
        <p:origin x="100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01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01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825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582DD33-2DF4-4727-BF78-A8600770F40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5002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29.png>
</file>

<file path=ppt/media/image3.jpeg>
</file>

<file path=ppt/media/image4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94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2488" y="744538"/>
            <a:ext cx="4964112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6750" y="4716463"/>
            <a:ext cx="53355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2EE4D17-4AA6-45E0-8CB6-542AE15F752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9688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873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10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86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11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3366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12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502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13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278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14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2988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15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2708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16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8336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17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207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18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89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19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694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2038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20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919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21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4341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22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274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23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0934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24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367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25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9150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26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3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56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4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925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5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045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6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932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7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9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8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1574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9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756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81370B-DC9B-4B05-97E8-0EF8E88FE08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450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579956-72EC-467C-BA34-CB60BDE0165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627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4E6A36-05A6-448E-A001-59B49FBB7FB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02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71D295-8508-4522-9E9A-F68ABAB82AD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708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D2CD8F-46DA-4A3D-B36F-E417F5D8D30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608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5FF619-66CD-412E-853E-A38EBF03E7D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972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00155A-CF68-4DAC-B423-EAA9E5C7EC1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816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AF0526-C6AF-43B8-9CA7-326DBC19267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5027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6E843B-8C1B-47DD-ACE3-E26665863EB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964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975796-AC3B-48A7-A190-6FD2005E494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236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6D7165-C11E-458C-91F1-FA24E93DB0C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5272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6C6F0A98-F481-4663-9E85-48B13692578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4413"/>
            <a:ext cx="9144000" cy="76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2053" name="Picture 7" descr="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063" y="6237288"/>
            <a:ext cx="324802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6" name="Picture 2" descr="Related image">
            <a:extLst>
              <a:ext uri="{FF2B5EF4-FFF2-40B4-BE49-F238E27FC236}">
                <a16:creationId xmlns:a16="http://schemas.microsoft.com/office/drawing/2014/main" id="{F931832F-1D93-4D7B-88A4-795CA4451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856874"/>
            <a:ext cx="6048672" cy="4596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316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523EB3-0149-4A49-BDD6-728BF231C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624" y="3501008"/>
            <a:ext cx="8268751" cy="2673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39AC5F-EDA5-41BB-9ABB-C231CF71F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074" y="-27384"/>
            <a:ext cx="8753851" cy="336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618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BC9E4C-8C7D-4915-9D32-C4F1919B1F18}"/>
              </a:ext>
            </a:extLst>
          </p:cNvPr>
          <p:cNvCxnSpPr/>
          <p:nvPr/>
        </p:nvCxnSpPr>
        <p:spPr>
          <a:xfrm>
            <a:off x="0" y="1484784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7566E362-8EE4-4245-A238-276027CEB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74" y="1700808"/>
            <a:ext cx="8753851" cy="336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46D4E5-EB0B-4636-AE18-AE09E2B55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331" y="116632"/>
            <a:ext cx="4718701" cy="11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58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BC9E4C-8C7D-4915-9D32-C4F1919B1F18}"/>
              </a:ext>
            </a:extLst>
          </p:cNvPr>
          <p:cNvCxnSpPr/>
          <p:nvPr/>
        </p:nvCxnSpPr>
        <p:spPr>
          <a:xfrm>
            <a:off x="0" y="27809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7566E362-8EE4-4245-A238-276027CEB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1" y="2996952"/>
            <a:ext cx="8753851" cy="336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46D4E5-EB0B-4636-AE18-AE09E2B55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331" y="1412776"/>
            <a:ext cx="4718701" cy="1177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4479C5-2D71-460B-8B04-335C0A082F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21" y="116632"/>
            <a:ext cx="8709751" cy="11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178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46D4E5-EB0B-4636-AE18-AE09E2B55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331" y="2204864"/>
            <a:ext cx="4718701" cy="1177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4479C5-2D71-460B-8B04-335C0A082F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21" y="908720"/>
            <a:ext cx="8709751" cy="119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6F77EE-7C8F-4AC5-8902-6A37915B2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04" y="44624"/>
            <a:ext cx="7563151" cy="80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9686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46D4E5-EB0B-4636-AE18-AE09E2B55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331" y="4797152"/>
            <a:ext cx="4718701" cy="1177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4479C5-2D71-460B-8B04-335C0A082F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21" y="3501008"/>
            <a:ext cx="8709751" cy="119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6F77EE-7C8F-4AC5-8902-6A37915B2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04" y="2636912"/>
            <a:ext cx="7563151" cy="803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2C28E1A-22BB-4499-A18A-922749F29C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504" y="44624"/>
            <a:ext cx="8731801" cy="250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974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4479C5-2D71-460B-8B04-335C0A082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21" y="5661248"/>
            <a:ext cx="8709751" cy="119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6F77EE-7C8F-4AC5-8902-6A37915B2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4" y="4858248"/>
            <a:ext cx="7563151" cy="803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2C28E1A-22BB-4499-A18A-922749F29C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2294652"/>
            <a:ext cx="8731801" cy="250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4D6632-41A6-4B87-9FDF-626BEE1ED9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32872"/>
            <a:ext cx="8577451" cy="22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086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C28E1A-22BB-4499-A18A-922749F29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99" y="3789040"/>
            <a:ext cx="8731801" cy="2502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4D6632-41A6-4B87-9FDF-626BEE1ED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274" y="1473032"/>
            <a:ext cx="8577451" cy="2244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CF128B-1C1B-45C0-A9AE-87F7B8CAFE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574" y="44624"/>
            <a:ext cx="8312851" cy="13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1538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4D6632-41A6-4B87-9FDF-626BEE1ED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3429000"/>
            <a:ext cx="8577451" cy="2244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CF128B-1C1B-45C0-A9AE-87F7B8CAFE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4" y="1988840"/>
            <a:ext cx="8312851" cy="1353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17B1AFA-7331-4302-8B0F-35BCBA01F8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04" y="44624"/>
            <a:ext cx="8511301" cy="18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61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CF128B-1C1B-45C0-A9AE-87F7B8CAF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4005064"/>
            <a:ext cx="8312851" cy="1353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17B1AFA-7331-4302-8B0F-35BCBA01F8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4" y="2060848"/>
            <a:ext cx="8511301" cy="1837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13917F2-B7F2-4C57-A33F-F9997E837F65}"/>
              </a:ext>
            </a:extLst>
          </p:cNvPr>
          <p:cNvCxnSpPr/>
          <p:nvPr/>
        </p:nvCxnSpPr>
        <p:spPr>
          <a:xfrm>
            <a:off x="0" y="198884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D515B44-CC68-421E-8C75-FA9C759AE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385" y="116632"/>
            <a:ext cx="7474951" cy="180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567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7B1AFA-7331-4302-8B0F-35BCBA01F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3068960"/>
            <a:ext cx="8511301" cy="1837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13917F2-B7F2-4C57-A33F-F9997E837F65}"/>
              </a:ext>
            </a:extLst>
          </p:cNvPr>
          <p:cNvCxnSpPr/>
          <p:nvPr/>
        </p:nvCxnSpPr>
        <p:spPr>
          <a:xfrm>
            <a:off x="0" y="2996952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D515B44-CC68-421E-8C75-FA9C759AE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77" y="1115444"/>
            <a:ext cx="7474951" cy="1809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2B9AEE0-DECB-4AD8-B1D3-0C54C8B165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89" y="44624"/>
            <a:ext cx="6681151" cy="979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4090D2-F916-46D8-9EB5-90617A62FF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504" y="5013176"/>
            <a:ext cx="8312851" cy="13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983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4413"/>
            <a:ext cx="9144000" cy="76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7" descr="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063" y="6237288"/>
            <a:ext cx="324802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213CE19B-9CC5-435D-B9C1-35687A21A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180" y="2780928"/>
            <a:ext cx="4323967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B962CD46-9784-4B84-AFEC-6FF6829D22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496" y="0"/>
            <a:ext cx="9108504" cy="1196752"/>
          </a:xfrm>
        </p:spPr>
        <p:txBody>
          <a:bodyPr/>
          <a:lstStyle/>
          <a:p>
            <a:pPr eaLnBrk="1" hangingPunct="1"/>
            <a:r>
              <a:rPr lang="ru-RU" altLang="en-US" sz="2400" b="1" dirty="0"/>
              <a:t>Д. Румынин</a:t>
            </a:r>
            <a:r>
              <a:rPr lang="en-GB" altLang="en-US" sz="2400" b="1" dirty="0"/>
              <a:t>,</a:t>
            </a:r>
            <a:r>
              <a:rPr lang="ru-RU" altLang="en-US" sz="2400" b="1" dirty="0"/>
              <a:t> Представления алгебраических</a:t>
            </a:r>
            <a:r>
              <a:rPr lang="en-GB" altLang="en-US" sz="2400" b="1" dirty="0"/>
              <a:t> </a:t>
            </a:r>
            <a:r>
              <a:rPr lang="ru-RU" altLang="en-US" sz="2400" b="1" dirty="0"/>
              <a:t>групп и их алгебр Ли в положительной характеристике</a:t>
            </a:r>
            <a:endParaRPr lang="en-GB" altLang="en-US" sz="2400" b="1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E7029D2-DDD2-4DB0-ACAD-C5BC76B5A3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6179" y="5656263"/>
            <a:ext cx="4357821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ru-RU" altLang="en-US" sz="1800" b="1" kern="0" dirty="0"/>
              <a:t>Самара, 2018</a:t>
            </a:r>
            <a:endParaRPr lang="en-GB" altLang="en-US" sz="1800" b="1" kern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6C3C8D-1692-4C88-B66B-6B164A5970EE}"/>
              </a:ext>
            </a:extLst>
          </p:cNvPr>
          <p:cNvSpPr/>
          <p:nvPr/>
        </p:nvSpPr>
        <p:spPr>
          <a:xfrm>
            <a:off x="35496" y="1052736"/>
            <a:ext cx="460851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  <a:t>Л.</a:t>
            </a:r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</a:rPr>
              <a:t>1 </a:t>
            </a:r>
            <a: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  <a:t>Обертывающие алгебр</a:t>
            </a:r>
            <a:r>
              <a:rPr lang="ru-RU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ы</a:t>
            </a:r>
            <a:endParaRPr lang="en-GB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</a:rPr>
              <a:t>       1) </a:t>
            </a:r>
            <a: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  <a:t>Аффинная прямая</a:t>
            </a: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</a:rPr>
              <a:t>       2) </a:t>
            </a:r>
            <a: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  <a:t>Гладкое многообразие</a:t>
            </a: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</a:rPr>
              <a:t>       3) </a:t>
            </a:r>
            <a: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  <a:t>Алгебраическая группа</a:t>
            </a: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</a:rPr>
              <a:t>       4) </a:t>
            </a:r>
            <a: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  <a:t>Фробениусово ядро</a:t>
            </a:r>
          </a:p>
          <a:p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Л.</a:t>
            </a:r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</a:rPr>
              <a:t>2 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Их представления</a:t>
            </a:r>
          </a:p>
          <a:p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Л.</a:t>
            </a:r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</a:rPr>
              <a:t>3 </a:t>
            </a:r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Интегрирование представлений</a:t>
            </a:r>
            <a:endParaRPr lang="en-GB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C7AE54-2BDB-400F-AFFB-F204828D3820}"/>
              </a:ext>
            </a:extLst>
          </p:cNvPr>
          <p:cNvSpPr txBox="1"/>
          <p:nvPr/>
        </p:nvSpPr>
        <p:spPr>
          <a:xfrm>
            <a:off x="4644008" y="1414517"/>
            <a:ext cx="4464496" cy="6463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dirty="0">
                <a:latin typeface="Verdana" panose="020B0604030504040204" pitchFamily="34" charset="0"/>
                <a:ea typeface="Verdana" panose="020B0604030504040204" pitchFamily="34" charset="0"/>
              </a:rPr>
              <a:t>Учебник</a:t>
            </a:r>
            <a:r>
              <a:rPr lang="en-GB" dirty="0">
                <a:latin typeface="Verdana" panose="020B0604030504040204" pitchFamily="34" charset="0"/>
                <a:ea typeface="Verdana" panose="020B0604030504040204" pitchFamily="34" charset="0"/>
              </a:rPr>
              <a:t>:  J. C. Jantzen, Representations of Algebraic Groups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82C201-2A51-49B1-8B96-B0EAAD9662F8}"/>
              </a:ext>
            </a:extLst>
          </p:cNvPr>
          <p:cNvSpPr txBox="1"/>
          <p:nvPr/>
        </p:nvSpPr>
        <p:spPr>
          <a:xfrm>
            <a:off x="33853" y="3230974"/>
            <a:ext cx="4718473" cy="286232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dirty="0"/>
              <a:t>Ссылки по лекции 1</a:t>
            </a:r>
            <a:r>
              <a:rPr lang="en-GB" dirty="0"/>
              <a:t>:  </a:t>
            </a:r>
          </a:p>
          <a:p>
            <a:r>
              <a:rPr lang="en-GB" dirty="0"/>
              <a:t>[1] P. Berthelot, D-modules </a:t>
            </a:r>
            <a:r>
              <a:rPr lang="en-GB" dirty="0" err="1"/>
              <a:t>arithmetiques</a:t>
            </a:r>
            <a:r>
              <a:rPr lang="en-GB" dirty="0"/>
              <a:t>. I. </a:t>
            </a:r>
            <a:r>
              <a:rPr lang="en-GB" dirty="0" err="1"/>
              <a:t>Operateurs</a:t>
            </a:r>
            <a:r>
              <a:rPr lang="en-GB" dirty="0"/>
              <a:t> </a:t>
            </a:r>
            <a:r>
              <a:rPr lang="en-GB" dirty="0" err="1"/>
              <a:t>differentiels</a:t>
            </a:r>
            <a:r>
              <a:rPr lang="en-GB" dirty="0"/>
              <a:t> de </a:t>
            </a:r>
            <a:r>
              <a:rPr lang="en-GB" dirty="0" err="1"/>
              <a:t>niveau</a:t>
            </a:r>
            <a:r>
              <a:rPr lang="en-GB" dirty="0"/>
              <a:t> </a:t>
            </a:r>
            <a:r>
              <a:rPr lang="en-GB" dirty="0" err="1"/>
              <a:t>fini</a:t>
            </a:r>
            <a:r>
              <a:rPr lang="en-GB" dirty="0"/>
              <a:t>, </a:t>
            </a:r>
          </a:p>
          <a:p>
            <a:r>
              <a:rPr lang="en-GB" dirty="0"/>
              <a:t>Ann. Sci. Ecole Norm., 1996.</a:t>
            </a:r>
          </a:p>
          <a:p>
            <a:r>
              <a:rPr lang="en-GB" dirty="0"/>
              <a:t>[2] M. Kaneda, J. Ye, Equivariant localization of D-modules on the flag variety of the </a:t>
            </a:r>
            <a:r>
              <a:rPr lang="en-GB" dirty="0" err="1"/>
              <a:t>symplectic</a:t>
            </a:r>
            <a:r>
              <a:rPr lang="en-GB" dirty="0"/>
              <a:t> group of degree 4, J. Alg., 2007.</a:t>
            </a:r>
          </a:p>
          <a:p>
            <a:r>
              <a:rPr lang="en-GB" dirty="0"/>
              <a:t>[3] M. Westaway, Higher Deformations of Lie Algebra Representations-1, arXiv:1807.08698</a:t>
            </a:r>
            <a:endParaRPr lang="en-GB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507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7B1AFA-7331-4302-8B0F-35BCBA01F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5085184"/>
            <a:ext cx="8511301" cy="1837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13917F2-B7F2-4C57-A33F-F9997E837F65}"/>
              </a:ext>
            </a:extLst>
          </p:cNvPr>
          <p:cNvCxnSpPr/>
          <p:nvPr/>
        </p:nvCxnSpPr>
        <p:spPr>
          <a:xfrm>
            <a:off x="0" y="494116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D515B44-CC68-421E-8C75-FA9C759AE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77" y="3059660"/>
            <a:ext cx="7474951" cy="1809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2B9AEE0-DECB-4AD8-B1D3-0C54C8B165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89" y="2017952"/>
            <a:ext cx="6681151" cy="97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204DFC-6C31-4E21-8EF8-1841102BF5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4624"/>
            <a:ext cx="8356951" cy="192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20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B9AEE0-DECB-4AD8-B1D3-0C54C8B1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89" y="4365104"/>
            <a:ext cx="6681151" cy="97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204DFC-6C31-4E21-8EF8-1841102BF5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2368096"/>
            <a:ext cx="8356951" cy="192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00D694-95C9-400D-8A53-189B7B68DF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-27384"/>
            <a:ext cx="8687701" cy="232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8197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B9AEE0-DECB-4AD8-B1D3-0C54C8B1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89" y="5906384"/>
            <a:ext cx="6681151" cy="97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204DFC-6C31-4E21-8EF8-1841102BF5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880264"/>
            <a:ext cx="8356951" cy="192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00D694-95C9-400D-8A53-189B7B68DF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1462540"/>
            <a:ext cx="8687701" cy="2326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BE6518-4120-43DA-A250-D43D21557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23" y="-27384"/>
            <a:ext cx="8334901" cy="13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5961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204DFC-6C31-4E21-8EF8-1841102BF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816368"/>
            <a:ext cx="8356951" cy="192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00D694-95C9-400D-8A53-189B7B68DF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2420888"/>
            <a:ext cx="8687701" cy="2326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BE6518-4120-43DA-A250-D43D215575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984880"/>
            <a:ext cx="8334901" cy="136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00AE7D-1E9A-4889-9AAA-057BA27E54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504" y="-27384"/>
            <a:ext cx="8246701" cy="94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883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BE6518-4120-43DA-A250-D43D21557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297248"/>
            <a:ext cx="8334901" cy="136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00AE7D-1E9A-4889-9AAA-057BA27E5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212976"/>
            <a:ext cx="8246701" cy="94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A8A87F8-755E-4C98-BD73-1B32078F6F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04" y="-11040"/>
            <a:ext cx="8467201" cy="3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4565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600AE7D-1E9A-4889-9AAA-057BA27E5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5579344"/>
            <a:ext cx="8246701" cy="94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A8A87F8-755E-4C98-BD73-1B32078F6F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39" y="2420888"/>
            <a:ext cx="8467201" cy="308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841A54-1917-4A73-A1B1-219398F6EB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05" y="-27384"/>
            <a:ext cx="8621551" cy="2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6185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4413"/>
            <a:ext cx="9144000" cy="76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2053" name="Picture 7" descr="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063" y="6237288"/>
            <a:ext cx="324802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>
            <a:extLst>
              <a:ext uri="{FF2B5EF4-FFF2-40B4-BE49-F238E27FC236}">
                <a16:creationId xmlns:a16="http://schemas.microsoft.com/office/drawing/2014/main" id="{82A6073F-FF9A-49C8-9B08-BD879B6E3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89642"/>
            <a:ext cx="8060506" cy="56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BE38E1-3DC4-4901-B8A8-2C3F067CE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5" y="57451"/>
            <a:ext cx="8304982" cy="149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159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BE38E1-3DC4-4901-B8A8-2C3F067CE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5" y="2060848"/>
            <a:ext cx="8304982" cy="14993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386C7F-070E-46DA-9A30-3074CD356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524" y="-27384"/>
            <a:ext cx="8356951" cy="202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12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BE38E1-3DC4-4901-B8A8-2C3F067CE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5" y="5229200"/>
            <a:ext cx="8304982" cy="14993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386C7F-070E-46DA-9A30-3074CD356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524" y="3140968"/>
            <a:ext cx="8356951" cy="2029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6EAC47-9FC1-4F3A-91BA-5CCDD135C3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249" y="-27384"/>
            <a:ext cx="7891199" cy="31155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393B51-DB9F-4ED5-AF49-CDF647AC0686}"/>
              </a:ext>
            </a:extLst>
          </p:cNvPr>
          <p:cNvSpPr txBox="1"/>
          <p:nvPr/>
        </p:nvSpPr>
        <p:spPr>
          <a:xfrm>
            <a:off x="3419872" y="548680"/>
            <a:ext cx="673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 err="1">
                <a:solidFill>
                  <a:schemeClr val="tx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</a:t>
            </a:r>
            <a:r>
              <a:rPr lang="en-GB" sz="3200" baseline="30000" dirty="0" err="1">
                <a:solidFill>
                  <a:schemeClr val="tx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</a:t>
            </a:r>
            <a:endParaRPr lang="en-GB" sz="3200" dirty="0">
              <a:solidFill>
                <a:schemeClr val="tx2">
                  <a:lumMod val="7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195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E763CD-6AE6-4918-B403-8D8BDD592D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102" y="0"/>
            <a:ext cx="69897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32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6EAC47-9FC1-4F3A-91BA-5CCDD135C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49" y="3625789"/>
            <a:ext cx="7891199" cy="311557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BC9E4C-8C7D-4915-9D32-C4F1919B1F18}"/>
              </a:ext>
            </a:extLst>
          </p:cNvPr>
          <p:cNvCxnSpPr/>
          <p:nvPr/>
        </p:nvCxnSpPr>
        <p:spPr>
          <a:xfrm>
            <a:off x="0" y="34290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CE3061AB-A0EC-47E4-89FC-2ED61F5DD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249" y="116632"/>
            <a:ext cx="7717501" cy="3052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227ADE4-D41E-4784-83C5-B69CA352E7CA}"/>
              </a:ext>
            </a:extLst>
          </p:cNvPr>
          <p:cNvSpPr/>
          <p:nvPr/>
        </p:nvSpPr>
        <p:spPr>
          <a:xfrm>
            <a:off x="3419872" y="4149080"/>
            <a:ext cx="6735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GB" sz="3200" dirty="0" err="1">
                <a:solidFill>
                  <a:srgbClr val="000099">
                    <a:lumMod val="75000"/>
                  </a:srgb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</a:t>
            </a:r>
            <a:r>
              <a:rPr lang="en-GB" sz="3200" baseline="30000" dirty="0" err="1">
                <a:solidFill>
                  <a:srgbClr val="000099">
                    <a:lumMod val="75000"/>
                  </a:srgb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</a:t>
            </a:r>
            <a:endParaRPr lang="en-GB" sz="3200" dirty="0">
              <a:solidFill>
                <a:srgbClr val="000099">
                  <a:lumMod val="75000"/>
                </a:srgb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8509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3061AB-A0EC-47E4-89FC-2ED61F5DD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49" y="1628800"/>
            <a:ext cx="7717501" cy="3052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9E3E454-D36E-4CB4-8BC5-25E6EE566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74" y="-27384"/>
            <a:ext cx="8665651" cy="16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996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3061AB-A0EC-47E4-89FC-2ED61F5DD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4403888"/>
            <a:ext cx="6163006" cy="243765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9E3E454-D36E-4CB4-8BC5-25E6EE566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74" y="2742604"/>
            <a:ext cx="8665651" cy="1622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D523EB3-0149-4A49-BDD6-728BF231C7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624" y="35920"/>
            <a:ext cx="8268751" cy="267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38926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3">
      <a:dk1>
        <a:srgbClr val="003366"/>
      </a:dk1>
      <a:lt1>
        <a:srgbClr val="FFFFFF"/>
      </a:lt1>
      <a:dk2>
        <a:srgbClr val="000099"/>
      </a:dk2>
      <a:lt2>
        <a:srgbClr val="FFFF66"/>
      </a:lt2>
      <a:accent1>
        <a:srgbClr val="3366CC"/>
      </a:accent1>
      <a:accent2>
        <a:srgbClr val="00B000"/>
      </a:accent2>
      <a:accent3>
        <a:srgbClr val="AAAACA"/>
      </a:accent3>
      <a:accent4>
        <a:srgbClr val="DADADA"/>
      </a:accent4>
      <a:accent5>
        <a:srgbClr val="ADB8E2"/>
      </a:accent5>
      <a:accent6>
        <a:srgbClr val="009F00"/>
      </a:accent6>
      <a:hlink>
        <a:srgbClr val="66CCFF"/>
      </a:hlink>
      <a:folHlink>
        <a:srgbClr val="FFE701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3366"/>
        </a:dk1>
        <a:lt1>
          <a:srgbClr val="FFFFFF"/>
        </a:lt1>
        <a:dk2>
          <a:srgbClr val="000099"/>
        </a:dk2>
        <a:lt2>
          <a:srgbClr val="FFFF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20057</TotalTime>
  <Words>174</Words>
  <Application>Microsoft Office PowerPoint</Application>
  <PresentationFormat>On-screen Show (4:3)</PresentationFormat>
  <Paragraphs>43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Verdana</vt:lpstr>
      <vt:lpstr>Default Design</vt:lpstr>
      <vt:lpstr>PowerPoint Presentation</vt:lpstr>
      <vt:lpstr>Д. Румынин, Представления алгебраических групп и их алгебр Ли в положительной характеристике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Warwick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PG Open Day 2010</dc:title>
  <dc:creator>Rumynin</dc:creator>
  <cp:lastModifiedBy>Dmitriy Rumynin</cp:lastModifiedBy>
  <cp:revision>400</cp:revision>
  <dcterms:created xsi:type="dcterms:W3CDTF">2005-08-19T16:40:00Z</dcterms:created>
  <dcterms:modified xsi:type="dcterms:W3CDTF">2018-08-22T04:01:29Z</dcterms:modified>
</cp:coreProperties>
</file>

<file path=docProps/thumbnail.jpeg>
</file>